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Default Extension="jpeg" ContentType="image/jpeg"/>
  <Override PartName="/ppt/slideMasters/slideMaster2.xml" ContentType="application/vnd.openxmlformats-officedocument.presentationml.slideMaster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81" r:id="rId2"/>
  </p:sldMasterIdLst>
  <p:notesMasterIdLst>
    <p:notesMasterId r:id="rId19"/>
  </p:notesMasterIdLst>
  <p:sldIdLst>
    <p:sldId id="256" r:id="rId3"/>
    <p:sldId id="257" r:id="rId4"/>
    <p:sldId id="306" r:id="rId5"/>
    <p:sldId id="307" r:id="rId6"/>
    <p:sldId id="320" r:id="rId7"/>
    <p:sldId id="308" r:id="rId8"/>
    <p:sldId id="309" r:id="rId9"/>
    <p:sldId id="310" r:id="rId10"/>
    <p:sldId id="311" r:id="rId11"/>
    <p:sldId id="313" r:id="rId12"/>
    <p:sldId id="314" r:id="rId13"/>
    <p:sldId id="315" r:id="rId14"/>
    <p:sldId id="316" r:id="rId15"/>
    <p:sldId id="317" r:id="rId16"/>
    <p:sldId id="318" r:id="rId17"/>
    <p:sldId id="31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86" d="100"/>
          <a:sy n="86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34DF9-C7E3-B245-9AC3-44890BDE5EE5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E0034-B6EF-1042-B08B-16ADA7BE3C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KWL, Group Response, Thumbs-up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6C704-52FA-1543-BC0F-DEF599070EE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KWL, Group Response, Thumbs-up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6C704-52FA-1543-BC0F-DEF599070EE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67AFBF3-AED0-BA41-825B-5440CA1E9DBA}" type="datetimeFigureOut">
              <a:rPr lang="en-US" smtClean="0"/>
              <a:pPr/>
              <a:t>11/22/11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73BC33-D9B2-324A-89A4-A4E883E6A5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8E225C-CABB-2D43-86AC-2432C26E2FC6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55EB38C-1114-CB44-8F41-2FF975997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hyperlink" Target="http://www.21stcenturyskills.org/route21/" TargetMode="Externa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AE610: Survey of Art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Thinking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229600" cy="48974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Uses art to develop critical thinking, communication and visual literacy skills</a:t>
            </a:r>
          </a:p>
          <a:p>
            <a:r>
              <a:rPr lang="en-US" dirty="0" smtClean="0"/>
              <a:t>Learner-centered discussions of visual art</a:t>
            </a:r>
          </a:p>
          <a:p>
            <a:r>
              <a:rPr lang="en-US" dirty="0" smtClean="0"/>
              <a:t>Uses facilitated discussion to enable students to practice respectful, democratic, collaborative problem solving skills that over time transfer to other classroom interactions, and beyond</a:t>
            </a:r>
          </a:p>
          <a:p>
            <a:r>
              <a:rPr lang="en-US" dirty="0" smtClean="0"/>
              <a:t>Identifies 5 stages</a:t>
            </a:r>
          </a:p>
          <a:p>
            <a:pPr lvl="1"/>
            <a:r>
              <a:rPr lang="en-US" dirty="0" err="1" smtClean="0"/>
              <a:t>Accountive</a:t>
            </a:r>
            <a:r>
              <a:rPr lang="en-US" dirty="0" smtClean="0"/>
              <a:t>, Constructive, Classifying, Interpretive, and Re-Creative </a:t>
            </a:r>
          </a:p>
          <a:p>
            <a:r>
              <a:rPr lang="en-US" dirty="0" smtClean="0"/>
              <a:t>Standard Guiding Questions</a:t>
            </a:r>
          </a:p>
          <a:p>
            <a:pPr lvl="1"/>
            <a:r>
              <a:rPr lang="en-US" i="1" dirty="0" smtClean="0"/>
              <a:t>What's going on in this picture?</a:t>
            </a:r>
          </a:p>
          <a:p>
            <a:pPr lvl="1"/>
            <a:r>
              <a:rPr lang="en-US" i="1" dirty="0" smtClean="0"/>
              <a:t> What do you see that makes you say that?</a:t>
            </a:r>
          </a:p>
          <a:p>
            <a:pPr lvl="1"/>
            <a:r>
              <a:rPr lang="en-US" i="1" dirty="0" smtClean="0"/>
              <a:t>What more can you find?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21</a:t>
            </a:r>
            <a:r>
              <a:rPr lang="en-US" baseline="30000" dirty="0" smtClean="0">
                <a:hlinkClick r:id="rId2"/>
              </a:rPr>
              <a:t>st</a:t>
            </a:r>
            <a:r>
              <a:rPr lang="en-US" dirty="0" smtClean="0">
                <a:hlinkClick r:id="rId2"/>
              </a:rPr>
              <a:t> Century Skills</a:t>
            </a:r>
            <a:endParaRPr lang="en-US" dirty="0"/>
          </a:p>
        </p:txBody>
      </p:sp>
      <p:pic>
        <p:nvPicPr>
          <p:cNvPr id="4" name="Content Placeholder 3" descr="rainbow_web_0710.jpg">
            <a:hlinkClick r:id="rId2"/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rcRect l="-8969" r="-8969"/>
          <a:stretch>
            <a:fillRect/>
          </a:stretch>
        </p:blipFill>
        <p:spPr>
          <a:xfrm>
            <a:off x="0" y="2228850"/>
            <a:ext cx="822960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 Pedagogy/ Dialogical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5565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A teaching approach that attempts to help students question and challenge domination, and the beliefs and practices that dominate.  </a:t>
            </a:r>
          </a:p>
          <a:p>
            <a:r>
              <a:rPr lang="en-US" dirty="0" smtClean="0"/>
              <a:t>Goal to help students achieve critical consciousness.</a:t>
            </a:r>
          </a:p>
          <a:p>
            <a:r>
              <a:rPr lang="en-US" dirty="0" smtClean="0"/>
              <a:t>Accomplished through:</a:t>
            </a:r>
          </a:p>
          <a:p>
            <a:pPr lvl="1"/>
            <a:r>
              <a:rPr lang="en-US" dirty="0" smtClean="0"/>
              <a:t>Unlearning</a:t>
            </a:r>
          </a:p>
          <a:p>
            <a:pPr lvl="1"/>
            <a:r>
              <a:rPr lang="en-US" dirty="0" smtClean="0"/>
              <a:t>Learning and relearning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 Based Art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556500" cy="4144963"/>
          </a:xfrm>
        </p:spPr>
        <p:txBody>
          <a:bodyPr/>
          <a:lstStyle/>
          <a:p>
            <a:r>
              <a:rPr lang="en-US" dirty="0" smtClean="0"/>
              <a:t>Looks at the discrete skills needed to make art</a:t>
            </a:r>
          </a:p>
          <a:p>
            <a:r>
              <a:rPr lang="en-US" dirty="0" smtClean="0"/>
              <a:t>Utilizes standards of art education</a:t>
            </a:r>
          </a:p>
          <a:p>
            <a:r>
              <a:rPr lang="en-US" dirty="0" smtClean="0"/>
              <a:t>Less formally defined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Arts Integration/ Arts Infusion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5565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Integrating the arts (not limited to Visual Arts) and two or more other academic subjects.</a:t>
            </a:r>
          </a:p>
          <a:p>
            <a:r>
              <a:rPr lang="en-US" dirty="0" smtClean="0"/>
              <a:t>Learning in one supports the other.</a:t>
            </a:r>
          </a:p>
          <a:p>
            <a:r>
              <a:rPr lang="en-US" dirty="0" smtClean="0"/>
              <a:t>Real life applications are made.</a:t>
            </a:r>
          </a:p>
          <a:p>
            <a:r>
              <a:rPr lang="en-US" dirty="0" smtClean="0"/>
              <a:t>Equal emphasis is placed on the standards of each of the subjects being integrated.</a:t>
            </a:r>
          </a:p>
          <a:p>
            <a:r>
              <a:rPr lang="en-US" dirty="0" smtClean="0"/>
              <a:t>Arts teachers become resources and collaborators.</a:t>
            </a:r>
          </a:p>
          <a:p>
            <a:r>
              <a:rPr lang="en-US" dirty="0" smtClean="0"/>
              <a:t>Both subjects are assessed evenly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Based Art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556500" cy="4144963"/>
          </a:xfrm>
        </p:spPr>
        <p:txBody>
          <a:bodyPr/>
          <a:lstStyle/>
          <a:p>
            <a:r>
              <a:rPr lang="en-US" dirty="0" smtClean="0"/>
              <a:t>School is the base for the education</a:t>
            </a:r>
          </a:p>
          <a:p>
            <a:r>
              <a:rPr lang="en-US" dirty="0" smtClean="0"/>
              <a:t>Utilizes the community as</a:t>
            </a:r>
          </a:p>
          <a:p>
            <a:pPr lvl="1"/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Subject Matter</a:t>
            </a:r>
          </a:p>
          <a:p>
            <a:pPr lvl="1"/>
            <a:r>
              <a:rPr lang="en-US" dirty="0" smtClean="0"/>
              <a:t>Resources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Collaborative/Cooperative Art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7556500" cy="4144963"/>
          </a:xfrm>
        </p:spPr>
        <p:txBody>
          <a:bodyPr>
            <a:normAutofit/>
          </a:bodyPr>
          <a:lstStyle/>
          <a:p>
            <a:r>
              <a:rPr lang="en-US" dirty="0" smtClean="0"/>
              <a:t>Groups work together as artists on art projects</a:t>
            </a:r>
          </a:p>
          <a:p>
            <a:r>
              <a:rPr lang="en-US" dirty="0" smtClean="0"/>
              <a:t>All members are involved in the process throughout</a:t>
            </a:r>
          </a:p>
          <a:p>
            <a:r>
              <a:rPr lang="en-US" dirty="0" smtClean="0"/>
              <a:t>All members are assessed individually and/or as a group</a:t>
            </a:r>
          </a:p>
          <a:p>
            <a:r>
              <a:rPr lang="en-US" dirty="0" smtClean="0"/>
              <a:t>Cooperative Learning Strategies are used to help students have a voice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Announcements 5:00-5:05</a:t>
            </a:r>
          </a:p>
          <a:p>
            <a:r>
              <a:rPr lang="en-US" dirty="0" smtClean="0"/>
              <a:t>Review of </a:t>
            </a:r>
            <a:r>
              <a:rPr lang="en-US" dirty="0" smtClean="0"/>
              <a:t>Pedagogies 5:05-5:30</a:t>
            </a:r>
          </a:p>
          <a:p>
            <a:r>
              <a:rPr lang="en-US" dirty="0" smtClean="0"/>
              <a:t>Action Planning</a:t>
            </a:r>
            <a:r>
              <a:rPr lang="en-US" dirty="0" smtClean="0"/>
              <a:t> 5:30-6:00</a:t>
            </a:r>
          </a:p>
          <a:p>
            <a:r>
              <a:rPr lang="en-US" dirty="0" smtClean="0"/>
              <a:t>Upcoming Assignments 6:00-6:15 </a:t>
            </a:r>
            <a:endParaRPr lang="en-US" dirty="0" smtClean="0"/>
          </a:p>
          <a:p>
            <a:r>
              <a:rPr lang="en-US" dirty="0" smtClean="0"/>
              <a:t>Break 6:15-6:30</a:t>
            </a:r>
          </a:p>
          <a:p>
            <a:r>
              <a:rPr lang="en-US" dirty="0" smtClean="0"/>
              <a:t>Action Plan work </a:t>
            </a:r>
            <a:r>
              <a:rPr lang="en-US" dirty="0" smtClean="0"/>
              <a:t>session 6</a:t>
            </a:r>
            <a:r>
              <a:rPr lang="en-US" dirty="0" smtClean="0"/>
              <a:t>:30-8:00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Pedagogies/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229600" cy="48974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Discipline Based Art Education (DBAE)</a:t>
            </a:r>
          </a:p>
          <a:p>
            <a:r>
              <a:rPr lang="en-US" dirty="0" smtClean="0"/>
              <a:t>Comprehensive Art Education (CAE)</a:t>
            </a:r>
          </a:p>
          <a:p>
            <a:r>
              <a:rPr lang="en-US" dirty="0" smtClean="0"/>
              <a:t>Teaching for Artistic Behavior (TAB) or Choice Based Art Education</a:t>
            </a:r>
          </a:p>
          <a:p>
            <a:r>
              <a:rPr lang="en-US" dirty="0" smtClean="0"/>
              <a:t>Studio Thinking</a:t>
            </a:r>
          </a:p>
          <a:p>
            <a:r>
              <a:rPr lang="en-US" dirty="0" smtClean="0"/>
              <a:t>Visual Culture</a:t>
            </a:r>
          </a:p>
          <a:p>
            <a:r>
              <a:rPr lang="en-US" dirty="0" smtClean="0"/>
              <a:t>Visual Thinking Strategies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</a:p>
          <a:p>
            <a:r>
              <a:rPr lang="en-US" dirty="0" smtClean="0"/>
              <a:t>Critical Pedagogy/ Dialogical Thinking </a:t>
            </a:r>
          </a:p>
          <a:p>
            <a:r>
              <a:rPr lang="en-US" dirty="0" smtClean="0"/>
              <a:t>Skill Based Art Education </a:t>
            </a:r>
          </a:p>
          <a:p>
            <a:r>
              <a:rPr lang="en-US" dirty="0" smtClean="0"/>
              <a:t>Arts Integration/Arts Infusion</a:t>
            </a:r>
          </a:p>
          <a:p>
            <a:r>
              <a:rPr lang="en-US" dirty="0" smtClean="0"/>
              <a:t>Community Based Art Education</a:t>
            </a:r>
          </a:p>
          <a:p>
            <a:r>
              <a:rPr lang="en-US" dirty="0" smtClean="0"/>
              <a:t>Collaborative/Cooperative Art Education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Discipline Based Art Education (DBAE)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229600" cy="4897438"/>
          </a:xfrm>
        </p:spPr>
        <p:txBody>
          <a:bodyPr>
            <a:normAutofit/>
          </a:bodyPr>
          <a:lstStyle/>
          <a:p>
            <a:r>
              <a:rPr lang="en-US" dirty="0" smtClean="0"/>
              <a:t>Four Disciplines:</a:t>
            </a:r>
          </a:p>
          <a:p>
            <a:pPr>
              <a:buNone/>
            </a:pPr>
            <a:r>
              <a:rPr lang="en-US" dirty="0" smtClean="0"/>
              <a:t>	Art Making</a:t>
            </a:r>
          </a:p>
          <a:p>
            <a:pPr>
              <a:buNone/>
            </a:pPr>
            <a:r>
              <a:rPr lang="en-US" dirty="0" smtClean="0"/>
              <a:t>	Art Criticism</a:t>
            </a:r>
          </a:p>
          <a:p>
            <a:pPr>
              <a:buNone/>
            </a:pPr>
            <a:r>
              <a:rPr lang="en-US" dirty="0" smtClean="0"/>
              <a:t>	Art History</a:t>
            </a:r>
          </a:p>
          <a:p>
            <a:pPr>
              <a:buNone/>
            </a:pPr>
            <a:r>
              <a:rPr lang="en-US" dirty="0" smtClean="0"/>
              <a:t>	Aesthetics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Classroom Application: Lesson plans written, teacher has freedom to choose how much time is devoted to each of the four areas</a:t>
            </a:r>
          </a:p>
          <a:p>
            <a:pPr>
              <a:buNone/>
            </a:pPr>
            <a:r>
              <a:rPr lang="en-US" dirty="0" smtClean="0"/>
              <a:t>Assessment: Formative and summative individual assessment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Comprehensive Art Education (CAE)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229600" cy="4897438"/>
          </a:xfrm>
        </p:spPr>
        <p:txBody>
          <a:bodyPr>
            <a:normAutofit/>
          </a:bodyPr>
          <a:lstStyle/>
          <a:p>
            <a:r>
              <a:rPr lang="en-US" dirty="0" smtClean="0"/>
              <a:t>Expands the model of DBAE</a:t>
            </a:r>
          </a:p>
          <a:p>
            <a:r>
              <a:rPr lang="en-US" dirty="0" smtClean="0"/>
              <a:t>Classroom Application</a:t>
            </a:r>
          </a:p>
          <a:p>
            <a:pPr lvl="1"/>
            <a:r>
              <a:rPr lang="en-US" dirty="0" smtClean="0"/>
              <a:t>More emphasis on including multicultural topics than it’s predecessor</a:t>
            </a:r>
          </a:p>
          <a:p>
            <a:pPr lvl="1"/>
            <a:endParaRPr lang="en-US" dirty="0" smtClean="0"/>
          </a:p>
          <a:p>
            <a:pPr lvl="0">
              <a:buClr>
                <a:srgbClr val="663366"/>
              </a:buClr>
            </a:pPr>
            <a:r>
              <a:rPr lang="en-US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Assessment</a:t>
            </a:r>
            <a:endParaRPr lang="en-US" dirty="0" smtClean="0"/>
          </a:p>
          <a:p>
            <a:pPr lvl="1"/>
            <a:r>
              <a:rPr lang="en-US" dirty="0" smtClean="0"/>
              <a:t>Incorporates assessment as the fifth discipline (NTIEVA, </a:t>
            </a:r>
            <a:r>
              <a:rPr lang="en-US" dirty="0" err="1" smtClean="0"/>
              <a:t>n.d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Offers two types of portfolios: Holistic, which includes learning in other academic subjects and Specific, which includes learning in the arts including sketches, final compositions, and written assessments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Teaching for Artistic Behavior (TAB-Choice)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960563"/>
            <a:ext cx="8229600" cy="4897437"/>
          </a:xfrm>
        </p:spPr>
        <p:txBody>
          <a:bodyPr>
            <a:normAutofit/>
          </a:bodyPr>
          <a:lstStyle/>
          <a:p>
            <a:r>
              <a:rPr lang="en-US" dirty="0" smtClean="0"/>
              <a:t>Provides “authentic learning opportunities by allowing students real choices while regarding them as artists and experiencing the work of artists.”</a:t>
            </a:r>
          </a:p>
          <a:p>
            <a:pPr>
              <a:buNone/>
            </a:pPr>
            <a:r>
              <a:rPr lang="en-US" dirty="0" smtClean="0"/>
              <a:t>Classroom Application/Assessment</a:t>
            </a:r>
          </a:p>
          <a:p>
            <a:pPr>
              <a:buNone/>
            </a:pPr>
            <a:r>
              <a:rPr lang="en-US" dirty="0" smtClean="0"/>
              <a:t>Four Practices</a:t>
            </a:r>
          </a:p>
          <a:p>
            <a:pPr lvl="1"/>
            <a:r>
              <a:rPr lang="en-US" dirty="0" smtClean="0"/>
              <a:t>Personal Context-Personal work and deep learning</a:t>
            </a:r>
          </a:p>
          <a:p>
            <a:pPr lvl="1"/>
            <a:r>
              <a:rPr lang="en-US" dirty="0" smtClean="0"/>
              <a:t>Pedagogical Context-Multiple modes of learning</a:t>
            </a:r>
          </a:p>
          <a:p>
            <a:pPr lvl="1"/>
            <a:r>
              <a:rPr lang="en-US" dirty="0" smtClean="0"/>
              <a:t>Classroom Context-Opportunities to construct knowledge</a:t>
            </a:r>
          </a:p>
          <a:p>
            <a:pPr lvl="1"/>
            <a:r>
              <a:rPr lang="en-US" dirty="0" smtClean="0"/>
              <a:t>Assessment-Multiple forms of assessment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Artistic Behaviors 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0" y="2447925"/>
            <a:ext cx="7527925" cy="3678238"/>
          </a:xfrm>
        </p:spPr>
        <p:txBody>
          <a:bodyPr/>
          <a:lstStyle/>
          <a:p>
            <a:r>
              <a:rPr lang="en-US" dirty="0" smtClean="0"/>
              <a:t>Risk-taking</a:t>
            </a:r>
          </a:p>
          <a:p>
            <a:r>
              <a:rPr lang="en-US" dirty="0" smtClean="0"/>
              <a:t>Following a line of thought over time</a:t>
            </a:r>
          </a:p>
          <a:p>
            <a:r>
              <a:rPr lang="en-US" dirty="0" smtClean="0"/>
              <a:t>Going deep with a preferred medium or technique</a:t>
            </a:r>
          </a:p>
          <a:p>
            <a:r>
              <a:rPr lang="en-US" dirty="0" smtClean="0"/>
              <a:t>Playing/experimenting</a:t>
            </a:r>
          </a:p>
          <a:p>
            <a:r>
              <a:rPr lang="en-US" dirty="0" smtClean="0"/>
              <a:t>Bringing aspects of their life into their 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Studio Thinking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0" y="1676400"/>
            <a:ext cx="4038600" cy="5099050"/>
          </a:xfrm>
        </p:spPr>
        <p:txBody>
          <a:bodyPr>
            <a:normAutofit/>
          </a:bodyPr>
          <a:lstStyle/>
          <a:p>
            <a:r>
              <a:rPr lang="en-US" dirty="0" smtClean="0"/>
              <a:t>Framework that allows researchers to test which kinds of instruction lead to various outcomes</a:t>
            </a:r>
          </a:p>
          <a:p>
            <a:r>
              <a:rPr lang="en-US" dirty="0" smtClean="0"/>
              <a:t>Provides teachers with a research-based language for describing what they intend to teach</a:t>
            </a:r>
          </a:p>
          <a:p>
            <a:r>
              <a:rPr lang="en-US" dirty="0" smtClean="0"/>
              <a:t>Provides the “Eight Habits of Mind” (Teachers College Press, 2007)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5400" y="1676400"/>
            <a:ext cx="4038600" cy="5099050"/>
          </a:xfrm>
        </p:spPr>
        <p:txBody>
          <a:bodyPr>
            <a:normAutofit/>
          </a:bodyPr>
          <a:lstStyle/>
          <a:p>
            <a:r>
              <a:rPr lang="en-US" dirty="0" smtClean="0"/>
              <a:t>Develop Craft</a:t>
            </a:r>
          </a:p>
          <a:p>
            <a:r>
              <a:rPr lang="en-US" dirty="0" smtClean="0"/>
              <a:t>Engage &amp; Persist</a:t>
            </a:r>
          </a:p>
          <a:p>
            <a:r>
              <a:rPr lang="en-US" dirty="0" smtClean="0"/>
              <a:t>Envision</a:t>
            </a:r>
          </a:p>
          <a:p>
            <a:r>
              <a:rPr lang="en-US" dirty="0" smtClean="0"/>
              <a:t>Express</a:t>
            </a:r>
          </a:p>
          <a:p>
            <a:r>
              <a:rPr lang="en-US" dirty="0" smtClean="0"/>
              <a:t>Observe</a:t>
            </a:r>
          </a:p>
          <a:p>
            <a:r>
              <a:rPr lang="en-US" dirty="0" smtClean="0"/>
              <a:t>Reflect</a:t>
            </a:r>
          </a:p>
          <a:p>
            <a:r>
              <a:rPr lang="en-US" dirty="0" smtClean="0"/>
              <a:t>Stretch and Explore</a:t>
            </a:r>
          </a:p>
          <a:p>
            <a:r>
              <a:rPr lang="en-US" dirty="0" smtClean="0"/>
              <a:t>Understanding Art World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Culture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0" y="1676400"/>
            <a:ext cx="8229600" cy="48974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Visual Culture</a:t>
            </a:r>
          </a:p>
          <a:p>
            <a:pPr lvl="2"/>
            <a:r>
              <a:rPr lang="en-US" dirty="0" smtClean="0"/>
              <a:t>A practice that incorporates many fields and investigates the intersection of culture and visual imagery and objects</a:t>
            </a:r>
          </a:p>
          <a:p>
            <a:pPr lvl="3"/>
            <a:r>
              <a:rPr lang="en-US" dirty="0" smtClean="0"/>
              <a:t>This includes fine art, craft, fashion, furniture design, mass media, movies, etc.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Classroom Application-goals</a:t>
            </a:r>
          </a:p>
          <a:p>
            <a:pPr lvl="3"/>
            <a:r>
              <a:rPr lang="en-US" dirty="0" smtClean="0"/>
              <a:t>Interdisciplinary focus</a:t>
            </a:r>
          </a:p>
          <a:p>
            <a:pPr lvl="3"/>
            <a:r>
              <a:rPr lang="en-US" dirty="0" smtClean="0"/>
              <a:t>Connections to students’ lives</a:t>
            </a:r>
          </a:p>
          <a:p>
            <a:pPr lvl="3"/>
            <a:r>
              <a:rPr lang="en-US" dirty="0" smtClean="0"/>
              <a:t>Exploration of the diversity of materials</a:t>
            </a:r>
          </a:p>
          <a:p>
            <a:pPr lvl="3"/>
            <a:r>
              <a:rPr lang="en-US" dirty="0" smtClean="0"/>
              <a:t>Expand knowledge and understanding of the visual world</a:t>
            </a:r>
          </a:p>
          <a:p>
            <a:pPr lvl="1"/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Various (written and/ or visual journals, photographs, completed work)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787</Words>
  <Application>Microsoft Macintosh PowerPoint</Application>
  <PresentationFormat>On-screen Show (4:3)</PresentationFormat>
  <Paragraphs>129</Paragraphs>
  <Slides>16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Advantage</vt:lpstr>
      <vt:lpstr>Equity</vt:lpstr>
      <vt:lpstr>AE610: Survey of Art Education</vt:lpstr>
      <vt:lpstr>Agenda</vt:lpstr>
      <vt:lpstr>Pedagogies/ Practices</vt:lpstr>
      <vt:lpstr>Discipline Based Art Education (DBAE)</vt:lpstr>
      <vt:lpstr>Comprehensive Art Education (CAE)</vt:lpstr>
      <vt:lpstr>Teaching for Artistic Behavior (TAB-Choice)</vt:lpstr>
      <vt:lpstr>What are Artistic Behaviors ?</vt:lpstr>
      <vt:lpstr>Studio Thinking </vt:lpstr>
      <vt:lpstr>Visual Culture</vt:lpstr>
      <vt:lpstr>Visual Thinking Strategies</vt:lpstr>
      <vt:lpstr>21st Century Skills</vt:lpstr>
      <vt:lpstr>Critical Pedagogy/ Dialogical Thinking</vt:lpstr>
      <vt:lpstr>Skill Based Art Education</vt:lpstr>
      <vt:lpstr>Arts Integration/ Arts Infusion</vt:lpstr>
      <vt:lpstr>Community Based Art Education</vt:lpstr>
      <vt:lpstr>Collaborative/Cooperative Art Education</vt:lpstr>
    </vt:vector>
  </TitlesOfParts>
  <Company>MCA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AE610: Survey of Art Education</dc:title>
  <dc:creator>Jennifer Gonzales</dc:creator>
  <cp:lastModifiedBy>Shelby County Schools</cp:lastModifiedBy>
  <cp:revision>19</cp:revision>
  <cp:lastPrinted>2011-11-22T22:14:00Z</cp:lastPrinted>
  <dcterms:created xsi:type="dcterms:W3CDTF">2011-11-22T22:04:09Z</dcterms:created>
  <dcterms:modified xsi:type="dcterms:W3CDTF">2011-11-23T00:07:24Z</dcterms:modified>
</cp:coreProperties>
</file>